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6" r:id="rId1"/>
  </p:sldMasterIdLst>
  <p:notesMasterIdLst>
    <p:notesMasterId r:id="rId39"/>
  </p:notesMasterIdLst>
  <p:sldIdLst>
    <p:sldId id="260" r:id="rId2"/>
    <p:sldId id="295" r:id="rId3"/>
    <p:sldId id="277" r:id="rId4"/>
    <p:sldId id="278" r:id="rId5"/>
    <p:sldId id="279" r:id="rId6"/>
    <p:sldId id="280" r:id="rId7"/>
    <p:sldId id="281" r:id="rId8"/>
    <p:sldId id="282" r:id="rId9"/>
    <p:sldId id="283" r:id="rId10"/>
    <p:sldId id="284" r:id="rId11"/>
    <p:sldId id="285" r:id="rId12"/>
    <p:sldId id="286" r:id="rId13"/>
    <p:sldId id="287" r:id="rId14"/>
    <p:sldId id="288" r:id="rId15"/>
    <p:sldId id="290" r:id="rId16"/>
    <p:sldId id="292" r:id="rId17"/>
    <p:sldId id="293" r:id="rId18"/>
    <p:sldId id="294" r:id="rId19"/>
    <p:sldId id="267" r:id="rId20"/>
    <p:sldId id="271" r:id="rId21"/>
    <p:sldId id="296" r:id="rId22"/>
    <p:sldId id="272" r:id="rId23"/>
    <p:sldId id="273" r:id="rId24"/>
    <p:sldId id="274" r:id="rId25"/>
    <p:sldId id="298" r:id="rId26"/>
    <p:sldId id="299" r:id="rId27"/>
    <p:sldId id="300" r:id="rId28"/>
    <p:sldId id="297" r:id="rId29"/>
    <p:sldId id="301" r:id="rId30"/>
    <p:sldId id="302" r:id="rId31"/>
    <p:sldId id="303" r:id="rId32"/>
    <p:sldId id="304" r:id="rId33"/>
    <p:sldId id="305" r:id="rId34"/>
    <p:sldId id="306" r:id="rId35"/>
    <p:sldId id="307" r:id="rId36"/>
    <p:sldId id="308" r:id="rId37"/>
    <p:sldId id="275"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onstantia" pitchFamily="18" charset="0"/>
        <a:ea typeface="+mn-ea"/>
        <a:cs typeface="Arial" charset="0"/>
      </a:defRPr>
    </a:lvl1pPr>
    <a:lvl2pPr marL="457200" algn="l" rtl="0" fontAlgn="base">
      <a:spcBef>
        <a:spcPct val="0"/>
      </a:spcBef>
      <a:spcAft>
        <a:spcPct val="0"/>
      </a:spcAft>
      <a:defRPr kern="1200">
        <a:solidFill>
          <a:schemeClr val="tx1"/>
        </a:solidFill>
        <a:latin typeface="Constantia" pitchFamily="18" charset="0"/>
        <a:ea typeface="+mn-ea"/>
        <a:cs typeface="Arial" charset="0"/>
      </a:defRPr>
    </a:lvl2pPr>
    <a:lvl3pPr marL="914400" algn="l" rtl="0" fontAlgn="base">
      <a:spcBef>
        <a:spcPct val="0"/>
      </a:spcBef>
      <a:spcAft>
        <a:spcPct val="0"/>
      </a:spcAft>
      <a:defRPr kern="1200">
        <a:solidFill>
          <a:schemeClr val="tx1"/>
        </a:solidFill>
        <a:latin typeface="Constantia" pitchFamily="18" charset="0"/>
        <a:ea typeface="+mn-ea"/>
        <a:cs typeface="Arial" charset="0"/>
      </a:defRPr>
    </a:lvl3pPr>
    <a:lvl4pPr marL="1371600" algn="l" rtl="0" fontAlgn="base">
      <a:spcBef>
        <a:spcPct val="0"/>
      </a:spcBef>
      <a:spcAft>
        <a:spcPct val="0"/>
      </a:spcAft>
      <a:defRPr kern="1200">
        <a:solidFill>
          <a:schemeClr val="tx1"/>
        </a:solidFill>
        <a:latin typeface="Constantia" pitchFamily="18" charset="0"/>
        <a:ea typeface="+mn-ea"/>
        <a:cs typeface="Arial" charset="0"/>
      </a:defRPr>
    </a:lvl4pPr>
    <a:lvl5pPr marL="1828800" algn="l" rtl="0" fontAlgn="base">
      <a:spcBef>
        <a:spcPct val="0"/>
      </a:spcBef>
      <a:spcAft>
        <a:spcPct val="0"/>
      </a:spcAft>
      <a:defRPr kern="1200">
        <a:solidFill>
          <a:schemeClr val="tx1"/>
        </a:solidFill>
        <a:latin typeface="Constantia" pitchFamily="18" charset="0"/>
        <a:ea typeface="+mn-ea"/>
        <a:cs typeface="Arial" charset="0"/>
      </a:defRPr>
    </a:lvl5pPr>
    <a:lvl6pPr marL="2286000" algn="l" defTabSz="914400" rtl="0" eaLnBrk="1" latinLnBrk="0" hangingPunct="1">
      <a:defRPr kern="1200">
        <a:solidFill>
          <a:schemeClr val="tx1"/>
        </a:solidFill>
        <a:latin typeface="Constantia" pitchFamily="18" charset="0"/>
        <a:ea typeface="+mn-ea"/>
        <a:cs typeface="Arial" charset="0"/>
      </a:defRPr>
    </a:lvl6pPr>
    <a:lvl7pPr marL="2743200" algn="l" defTabSz="914400" rtl="0" eaLnBrk="1" latinLnBrk="0" hangingPunct="1">
      <a:defRPr kern="1200">
        <a:solidFill>
          <a:schemeClr val="tx1"/>
        </a:solidFill>
        <a:latin typeface="Constantia" pitchFamily="18" charset="0"/>
        <a:ea typeface="+mn-ea"/>
        <a:cs typeface="Arial" charset="0"/>
      </a:defRPr>
    </a:lvl7pPr>
    <a:lvl8pPr marL="3200400" algn="l" defTabSz="914400" rtl="0" eaLnBrk="1" latinLnBrk="0" hangingPunct="1">
      <a:defRPr kern="1200">
        <a:solidFill>
          <a:schemeClr val="tx1"/>
        </a:solidFill>
        <a:latin typeface="Constantia" pitchFamily="18" charset="0"/>
        <a:ea typeface="+mn-ea"/>
        <a:cs typeface="Arial" charset="0"/>
      </a:defRPr>
    </a:lvl8pPr>
    <a:lvl9pPr marL="3657600" algn="l" defTabSz="914400" rtl="0" eaLnBrk="1" latinLnBrk="0" hangingPunct="1">
      <a:defRPr kern="1200">
        <a:solidFill>
          <a:schemeClr val="tx1"/>
        </a:solidFill>
        <a:latin typeface="Constantia"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D57D"/>
    <a:srgbClr val="3333FF"/>
    <a:srgbClr val="3399FF"/>
    <a:srgbClr val="E0FFC1"/>
    <a:srgbClr val="CCFF99"/>
    <a:srgbClr val="58C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1541B38C-122F-4F1E-82F9-C06E2C250037}" type="datetimeFigureOut">
              <a:rPr lang="en-US"/>
              <a:pPr>
                <a:defRPr/>
              </a:pPr>
              <a:t>9/29/2020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5EE14C5B-E41C-488D-AF10-81C56156F5B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13"/>
          <p:cNvSpPr>
            <a:spLocks noChangeArrowheads="1"/>
          </p:cNvSpPr>
          <p:nvPr userDrawn="1"/>
        </p:nvSpPr>
        <p:spPr bwMode="auto">
          <a:xfrm>
            <a:off x="2362200" y="6488113"/>
            <a:ext cx="5410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r>
              <a:rPr lang="en-US" altLang="en-US" sz="1600" dirty="0"/>
              <a:t>© Oxford University Press 2014. All rights reserved.</a:t>
            </a:r>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22B11557-4204-4C25-97DF-45748B58BB67}" type="datetime1">
              <a:rPr lang="en-US"/>
              <a:pPr>
                <a:defRPr/>
              </a:pPr>
              <a:t>9/29/2020</a:t>
            </a:fld>
            <a:endParaRPr lang="en-US"/>
          </a:p>
        </p:txBody>
      </p:sp>
      <p:sp>
        <p:nvSpPr>
          <p:cNvPr id="6" name="Slide Number Placeholder 5"/>
          <p:cNvSpPr>
            <a:spLocks noGrp="1"/>
          </p:cNvSpPr>
          <p:nvPr>
            <p:ph type="sldNum" sz="quarter" idx="11"/>
          </p:nvPr>
        </p:nvSpPr>
        <p:spPr/>
        <p:txBody>
          <a:bodyPr/>
          <a:lstStyle>
            <a:lvl1pPr>
              <a:defRPr/>
            </a:lvl1pPr>
          </a:lstStyle>
          <a:p>
            <a:pPr>
              <a:defRPr/>
            </a:pPr>
            <a:fld id="{5B093EC9-3ED7-4680-A845-49599BB8E396}"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79D5DE4-9A1C-4502-A9DA-028C0F8050CA}" type="datetime1">
              <a:rPr lang="en-US"/>
              <a:pPr>
                <a:defRPr/>
              </a:pPr>
              <a:t>9/29/2020</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960E3DB-5E71-4734-B9EE-062B9B659F5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F696445-999D-472F-973A-6AE3EBF8983E}" type="datetime1">
              <a:rPr lang="en-US"/>
              <a:pPr>
                <a:defRPr/>
              </a:pPr>
              <a:t>9/29/2020</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A416E68-C6D0-42EB-888E-EBCDDF21391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13"/>
          <p:cNvSpPr>
            <a:spLocks noChangeArrowheads="1"/>
          </p:cNvSpPr>
          <p:nvPr userDrawn="1"/>
        </p:nvSpPr>
        <p:spPr bwMode="auto">
          <a:xfrm>
            <a:off x="2133600" y="6442075"/>
            <a:ext cx="5410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r>
              <a:rPr lang="en-US" altLang="en-US" sz="1600" dirty="0"/>
              <a:t>© Oxford University Press 2014. All rights reserved.</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5C6683E-CA0F-4DCF-A453-71830AE4BB44}" type="datetime1">
              <a:rPr lang="en-US"/>
              <a:pPr>
                <a:defRPr/>
              </a:pPr>
              <a:t>9/29/2020</a:t>
            </a:fld>
            <a:endParaRPr lang="en-US"/>
          </a:p>
        </p:txBody>
      </p:sp>
      <p:sp>
        <p:nvSpPr>
          <p:cNvPr id="6" name="Slide Number Placeholder 5"/>
          <p:cNvSpPr>
            <a:spLocks noGrp="1"/>
          </p:cNvSpPr>
          <p:nvPr>
            <p:ph type="sldNum" sz="quarter" idx="11"/>
          </p:nvPr>
        </p:nvSpPr>
        <p:spPr/>
        <p:txBody>
          <a:bodyPr/>
          <a:lstStyle>
            <a:lvl1pPr>
              <a:defRPr/>
            </a:lvl1pPr>
          </a:lstStyle>
          <a:p>
            <a:pPr>
              <a:defRPr/>
            </a:pPr>
            <a:fld id="{5F6402BD-8279-46C1-BA4E-37F1E9B3315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B39E551-4950-406B-BF94-2419FA11A72B}" type="datetime1">
              <a:rPr lang="en-US"/>
              <a:pPr>
                <a:defRPr/>
              </a:pPr>
              <a:t>9/29/2020</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F536265-3E08-44B0-B5EF-1418E66EBD2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858E61F-76CC-41FB-8C60-31A8D2BAF1C0}" type="datetime1">
              <a:rPr lang="en-US"/>
              <a:pPr>
                <a:defRPr/>
              </a:pPr>
              <a:t>9/29/2020</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29223694-D860-48BB-B725-2B706A1CAD9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4240634-AE2D-47BD-9250-EF1E2B9A6F13}" type="datetime1">
              <a:rPr lang="en-US"/>
              <a:pPr>
                <a:defRPr/>
              </a:pPr>
              <a:t>9/29/2020</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E84ED126-CEF7-4CD3-B528-33341F4076F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13"/>
          <p:cNvSpPr>
            <a:spLocks noChangeArrowheads="1"/>
          </p:cNvSpPr>
          <p:nvPr userDrawn="1"/>
        </p:nvSpPr>
        <p:spPr bwMode="auto">
          <a:xfrm>
            <a:off x="1981200" y="6488113"/>
            <a:ext cx="5257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r>
              <a:rPr lang="en-US" altLang="en-US" sz="1600"/>
              <a:t>© Oxford University Press 2013. All rights reserved.</a:t>
            </a:r>
          </a:p>
        </p:txBody>
      </p:sp>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56011B9F-AD10-40FD-82EF-CEE65423767F}" type="datetime1">
              <a:rPr lang="en-US"/>
              <a:pPr>
                <a:defRPr/>
              </a:pPr>
              <a:t>9/29/2020</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565CF361-5D16-4265-8BA2-679044E6122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DA3A49D-DAAB-4034-9B53-E504E973BE16}" type="datetime1">
              <a:rPr lang="en-US"/>
              <a:pPr>
                <a:defRPr/>
              </a:pPr>
              <a:t>9/29/2020</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81C8A01F-7ABA-47F5-8E9D-1D250FBF0C9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1E54B54-3C97-4341-BFD9-1CE05DFDB7F7}" type="datetime1">
              <a:rPr lang="en-US"/>
              <a:pPr>
                <a:defRPr/>
              </a:pPr>
              <a:t>9/29/2020</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FFA384D-51FC-4DA9-AF0F-E119C72B7E3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7713A8B-3F79-40A0-BF4E-F255A23F9E5D}" type="datetime1">
              <a:rPr lang="en-US"/>
              <a:pPr>
                <a:defRPr/>
              </a:pPr>
              <a:t>9/29/2020</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C41A0D54-104D-4338-8BCA-A1A6CDDB5DD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4DE2627-AAE9-47A6-A4B8-9BAA6FDE9A98}" type="datetime1">
              <a:rPr lang="en-US"/>
              <a:pPr>
                <a:defRPr/>
              </a:pPr>
              <a:t>9/29/2020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 Oxford University Press 2013.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F0AF074-B40F-436E-BCF6-719CF3AFC0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393" r:id="rId1"/>
    <p:sldLayoutId id="2147484394" r:id="rId2"/>
    <p:sldLayoutId id="2147484385" r:id="rId3"/>
    <p:sldLayoutId id="2147484386" r:id="rId4"/>
    <p:sldLayoutId id="2147484387" r:id="rId5"/>
    <p:sldLayoutId id="2147484395" r:id="rId6"/>
    <p:sldLayoutId id="2147484388" r:id="rId7"/>
    <p:sldLayoutId id="2147484389" r:id="rId8"/>
    <p:sldLayoutId id="2147484390" r:id="rId9"/>
    <p:sldLayoutId id="2147484391" r:id="rId10"/>
    <p:sldLayoutId id="2147484392"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bwMode="auto">
          <a:xfrm>
            <a:off x="533400" y="2971800"/>
            <a:ext cx="8229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fontAlgn="auto" hangingPunct="1">
              <a:spcAft>
                <a:spcPts val="0"/>
              </a:spcAft>
              <a:defRPr/>
            </a:pPr>
            <a:r>
              <a:rPr lang="en-US" sz="6000" b="1" dirty="0">
                <a:solidFill>
                  <a:schemeClr val="tx2">
                    <a:lumMod val="50000"/>
                  </a:schemeClr>
                </a:solidFill>
                <a:effectLst>
                  <a:outerShdw blurRad="38100" dist="38100" dir="2700000" algn="tl">
                    <a:srgbClr val="000000">
                      <a:alpha val="43137"/>
                    </a:srgbClr>
                  </a:outerShdw>
                </a:effectLst>
              </a:rPr>
              <a:t>Heaps</a:t>
            </a:r>
          </a:p>
        </p:txBody>
      </p:sp>
      <p:sp>
        <p:nvSpPr>
          <p:cNvPr id="4" name="Title 3"/>
          <p:cNvSpPr>
            <a:spLocks noGrp="1"/>
          </p:cNvSpPr>
          <p:nvPr>
            <p:ph type="title"/>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533400" y="0"/>
            <a:ext cx="8229600" cy="6858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0" y="304800"/>
            <a:ext cx="8763000" cy="65532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operation</a:t>
            </a:r>
          </a:p>
        </p:txBody>
      </p:sp>
      <p:pic>
        <p:nvPicPr>
          <p:cNvPr id="10242" name="Picture 2"/>
          <p:cNvPicPr>
            <a:picLocks noGrp="1" noChangeAspect="1" noChangeArrowheads="1"/>
          </p:cNvPicPr>
          <p:nvPr>
            <p:ph idx="1"/>
          </p:nvPr>
        </p:nvPicPr>
        <p:blipFill>
          <a:blip r:embed="rId2"/>
          <a:srcRect/>
          <a:stretch>
            <a:fillRect/>
          </a:stretch>
        </p:blipFill>
        <p:spPr bwMode="auto">
          <a:xfrm>
            <a:off x="0" y="1219200"/>
            <a:ext cx="9144000" cy="50292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0" y="304800"/>
            <a:ext cx="9144000" cy="65532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152400" y="457200"/>
            <a:ext cx="8991600" cy="6019799"/>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a:stretch>
            <a:fillRect/>
          </a:stretch>
        </p:blipFill>
        <p:spPr bwMode="auto">
          <a:xfrm>
            <a:off x="1185862" y="1676400"/>
            <a:ext cx="7577138" cy="4190999"/>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srcRect/>
          <a:stretch>
            <a:fillRect/>
          </a:stretch>
        </p:blipFill>
        <p:spPr bwMode="auto">
          <a:xfrm>
            <a:off x="0" y="457200"/>
            <a:ext cx="9143999" cy="64008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srcRect/>
          <a:stretch>
            <a:fillRect/>
          </a:stretch>
        </p:blipFill>
        <p:spPr bwMode="auto">
          <a:xfrm>
            <a:off x="771525" y="1877219"/>
            <a:ext cx="7600950" cy="397192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0" y="381000"/>
            <a:ext cx="9144000" cy="6476999"/>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Insertion in a Binary Heap</a:t>
            </a:r>
          </a:p>
        </p:txBody>
      </p:sp>
      <p:sp>
        <p:nvSpPr>
          <p:cNvPr id="13315" name="AutoShape 37"/>
          <p:cNvSpPr>
            <a:spLocks noChangeArrowheads="1"/>
          </p:cNvSpPr>
          <p:nvPr/>
        </p:nvSpPr>
        <p:spPr bwMode="auto">
          <a:xfrm>
            <a:off x="914400" y="1828800"/>
            <a:ext cx="7467600" cy="3962400"/>
          </a:xfrm>
          <a:prstGeom prst="bevel">
            <a:avLst>
              <a:gd name="adj" fmla="val 12500"/>
            </a:avLst>
          </a:prstGeom>
          <a:solidFill>
            <a:srgbClr val="FFCC99"/>
          </a:solidFill>
          <a:ln w="9525">
            <a:solidFill>
              <a:srgbClr val="000000"/>
            </a:solidFill>
            <a:miter lim="800000"/>
            <a:headEnd/>
            <a:tailEnd/>
          </a:ln>
        </p:spPr>
        <p:txBody>
          <a:bodyPr/>
          <a:lstStyle/>
          <a:p>
            <a:pPr eaLnBrk="0" hangingPunct="0"/>
            <a:r>
              <a:rPr lang="en-US" altLang="en-US" sz="1200" b="1">
                <a:latin typeface="Courier New" pitchFamily="49" charset="0"/>
              </a:rPr>
              <a:t>Algorithm to insert a value in the heap</a:t>
            </a:r>
          </a:p>
          <a:p>
            <a:pPr eaLnBrk="0" hangingPunct="0"/>
            <a:endParaRPr lang="en-US" altLang="en-US" sz="1200" b="1">
              <a:latin typeface="Courier New" pitchFamily="49" charset="0"/>
            </a:endParaRPr>
          </a:p>
          <a:p>
            <a:pPr eaLnBrk="0" hangingPunct="0"/>
            <a:r>
              <a:rPr lang="en-US" altLang="en-US" sz="1200" b="1">
                <a:latin typeface="Courier New" pitchFamily="49" charset="0"/>
              </a:rPr>
              <a:t>Step 1: [Add the new value and set its POS]</a:t>
            </a:r>
          </a:p>
          <a:p>
            <a:pPr eaLnBrk="0" hangingPunct="0"/>
            <a:r>
              <a:rPr lang="en-US" altLang="en-US" sz="1200" b="1">
                <a:latin typeface="Courier New" pitchFamily="49" charset="0"/>
              </a:rPr>
              <a:t>	SET N = N + 1, POS = N</a:t>
            </a:r>
          </a:p>
          <a:p>
            <a:pPr eaLnBrk="0" hangingPunct="0"/>
            <a:r>
              <a:rPr lang="en-US" altLang="en-US" sz="1200" b="1">
                <a:latin typeface="Courier New" pitchFamily="49" charset="0"/>
              </a:rPr>
              <a:t>Step 2: SET HEAP[N] = VAL</a:t>
            </a:r>
          </a:p>
          <a:p>
            <a:pPr eaLnBrk="0" hangingPunct="0"/>
            <a:r>
              <a:rPr lang="en-US" altLang="en-US" sz="1200" b="1">
                <a:latin typeface="Courier New" pitchFamily="49" charset="0"/>
              </a:rPr>
              <a:t>Step 3: [Find appropriate location of VAL]</a:t>
            </a:r>
          </a:p>
          <a:p>
            <a:pPr eaLnBrk="0" hangingPunct="0"/>
            <a:r>
              <a:rPr lang="en-US" altLang="en-US" sz="1200" b="1">
                <a:latin typeface="Courier New" pitchFamily="49" charset="0"/>
              </a:rPr>
              <a:t>	Repeat Steps 4 and 5 while POS &lt; 0</a:t>
            </a:r>
          </a:p>
          <a:p>
            <a:pPr eaLnBrk="0" hangingPunct="0"/>
            <a:r>
              <a:rPr lang="en-US" altLang="en-US" sz="1200" b="1">
                <a:latin typeface="Courier New" pitchFamily="49" charset="0"/>
              </a:rPr>
              <a:t>Step 4: 	SET PAR = POS/2</a:t>
            </a:r>
          </a:p>
          <a:p>
            <a:pPr eaLnBrk="0" hangingPunct="0"/>
            <a:r>
              <a:rPr lang="en-US" altLang="en-US" sz="1200" b="1">
                <a:latin typeface="Courier New" pitchFamily="49" charset="0"/>
              </a:rPr>
              <a:t>Step 5:		IF HEAP[POS] &lt;= HEAP[PAR], then </a:t>
            </a:r>
          </a:p>
          <a:p>
            <a:pPr eaLnBrk="0" hangingPunct="0"/>
            <a:r>
              <a:rPr lang="en-US" altLang="en-US" sz="1200" b="1">
                <a:latin typeface="Courier New" pitchFamily="49" charset="0"/>
              </a:rPr>
              <a:t>			Goto Step 6.</a:t>
            </a:r>
          </a:p>
          <a:p>
            <a:pPr eaLnBrk="0" hangingPunct="0"/>
            <a:r>
              <a:rPr lang="en-US" altLang="en-US" sz="1200" b="1">
                <a:latin typeface="Courier New" pitchFamily="49" charset="0"/>
              </a:rPr>
              <a:t>		ELSE</a:t>
            </a:r>
          </a:p>
          <a:p>
            <a:pPr eaLnBrk="0" hangingPunct="0"/>
            <a:r>
              <a:rPr lang="en-US" altLang="en-US" sz="1200" b="1">
                <a:latin typeface="Courier New" pitchFamily="49" charset="0"/>
              </a:rPr>
              <a:t>			SWAP HEAP[POS], HEAP[PAR]</a:t>
            </a:r>
          </a:p>
          <a:p>
            <a:pPr eaLnBrk="0" hangingPunct="0"/>
            <a:r>
              <a:rPr lang="en-US" altLang="en-US" sz="1200" b="1">
                <a:latin typeface="Courier New" pitchFamily="49" charset="0"/>
              </a:rPr>
              <a:t>			POS = PAR</a:t>
            </a:r>
          </a:p>
          <a:p>
            <a:pPr eaLnBrk="0" hangingPunct="0"/>
            <a:r>
              <a:rPr lang="en-US" altLang="en-US" sz="1200" b="1">
                <a:latin typeface="Courier New" pitchFamily="49" charset="0"/>
              </a:rPr>
              <a:t>		[END OF IF]</a:t>
            </a:r>
          </a:p>
          <a:p>
            <a:pPr eaLnBrk="0" hangingPunct="0"/>
            <a:r>
              <a:rPr lang="en-US" altLang="en-US" sz="1200" b="1">
                <a:latin typeface="Courier New" pitchFamily="49" charset="0"/>
              </a:rPr>
              <a:t>	[END OF LOOP]</a:t>
            </a:r>
          </a:p>
          <a:p>
            <a:pPr eaLnBrk="0" hangingPunct="0"/>
            <a:r>
              <a:rPr lang="en-US" altLang="en-US" sz="1200" b="1">
                <a:latin typeface="Courier New" pitchFamily="49" charset="0"/>
              </a:rPr>
              <a:t>Step 6: Return</a:t>
            </a:r>
          </a:p>
          <a:p>
            <a:pPr eaLnBrk="0" hangingPunct="0"/>
            <a:endParaRPr lang="en-US" altLang="en-US" sz="1200" b="1">
              <a:latin typeface="Tahoma"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Binary Heaps</a:t>
            </a:r>
          </a:p>
        </p:txBody>
      </p:sp>
      <p:sp>
        <p:nvSpPr>
          <p:cNvPr id="8195" name="Rectangle 3"/>
          <p:cNvSpPr txBox="1">
            <a:spLocks noChangeArrowheads="1"/>
          </p:cNvSpPr>
          <p:nvPr/>
        </p:nvSpPr>
        <p:spPr bwMode="auto">
          <a:xfrm>
            <a:off x="152400" y="1158875"/>
            <a:ext cx="88392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marL="0" indent="0" eaLnBrk="1" hangingPunct="1">
              <a:lnSpc>
                <a:spcPct val="95000"/>
              </a:lnSpc>
              <a:spcBef>
                <a:spcPct val="20000"/>
              </a:spcBef>
              <a:defRPr/>
            </a:pPr>
            <a:r>
              <a:rPr lang="en-US" altLang="en-US" sz="2000" dirty="0">
                <a:latin typeface="Calibri" pitchFamily="34" charset="0"/>
              </a:rPr>
              <a:t>A binary heap is defined as a complete binary tree with elements at every node being either less than (or equal to) the element at its left and the right child. </a:t>
            </a:r>
          </a:p>
          <a:p>
            <a:pPr marL="0" indent="0" eaLnBrk="1" hangingPunct="1">
              <a:lnSpc>
                <a:spcPct val="95000"/>
              </a:lnSpc>
              <a:spcBef>
                <a:spcPct val="20000"/>
              </a:spcBef>
              <a:defRPr/>
            </a:pPr>
            <a:r>
              <a:rPr lang="en-US" altLang="en-US" sz="2000" dirty="0">
                <a:latin typeface="Calibri" pitchFamily="34" charset="0"/>
              </a:rPr>
              <a:t>It has following properties.</a:t>
            </a:r>
          </a:p>
          <a:p>
            <a:pPr eaLnBrk="1" hangingPunct="1">
              <a:lnSpc>
                <a:spcPct val="95000"/>
              </a:lnSpc>
              <a:spcBef>
                <a:spcPct val="20000"/>
              </a:spcBef>
              <a:buFont typeface="Arial" charset="0"/>
              <a:buChar char="•"/>
              <a:defRPr/>
            </a:pPr>
            <a:r>
              <a:rPr lang="en-US" altLang="en-US" sz="2000" dirty="0">
                <a:latin typeface="Calibri" pitchFamily="34" charset="0"/>
              </a:rPr>
              <a:t>Since a heap is defined as a complete binary tree, all its elements can be stored sequentially in an array. It follows the same rules of complete binary tree. That is, if an element at position </a:t>
            </a:r>
            <a:r>
              <a:rPr lang="en-US" altLang="en-US" sz="2000" dirty="0" err="1">
                <a:latin typeface="Calibri" pitchFamily="34" charset="0"/>
              </a:rPr>
              <a:t>i</a:t>
            </a:r>
            <a:r>
              <a:rPr lang="en-US" altLang="en-US" sz="2000" dirty="0">
                <a:latin typeface="Calibri" pitchFamily="34" charset="0"/>
              </a:rPr>
              <a:t> in the array, has its left child stored at position 2i and its right child at position 2</a:t>
            </a:r>
            <a:r>
              <a:rPr lang="en-US" altLang="en-US" sz="2000" i="1" dirty="0">
                <a:latin typeface="Calibri" pitchFamily="34" charset="0"/>
              </a:rPr>
              <a:t>i</a:t>
            </a:r>
            <a:r>
              <a:rPr lang="en-US" altLang="en-US" sz="2000" dirty="0">
                <a:latin typeface="Calibri" pitchFamily="34" charset="0"/>
              </a:rPr>
              <a:t> + 1. Conversely, an element at position </a:t>
            </a:r>
            <a:r>
              <a:rPr lang="en-US" altLang="en-US" sz="2000" i="1" dirty="0" err="1">
                <a:latin typeface="Calibri" pitchFamily="34" charset="0"/>
              </a:rPr>
              <a:t>i</a:t>
            </a:r>
            <a:r>
              <a:rPr lang="en-US" altLang="en-US" sz="2000" dirty="0">
                <a:latin typeface="Calibri" pitchFamily="34" charset="0"/>
              </a:rPr>
              <a:t> have its Parent at position stored at position </a:t>
            </a:r>
            <a:r>
              <a:rPr lang="en-US" altLang="en-US" sz="2000" i="1" dirty="0" err="1">
                <a:latin typeface="Calibri" pitchFamily="34" charset="0"/>
              </a:rPr>
              <a:t>i</a:t>
            </a:r>
            <a:r>
              <a:rPr lang="en-US" altLang="en-US" sz="2000" i="1" dirty="0">
                <a:latin typeface="Calibri" pitchFamily="34" charset="0"/>
              </a:rPr>
              <a:t>/2</a:t>
            </a:r>
            <a:r>
              <a:rPr lang="en-US" altLang="en-US" sz="2000" dirty="0">
                <a:latin typeface="Calibri" pitchFamily="34" charset="0"/>
              </a:rPr>
              <a:t>. </a:t>
            </a:r>
          </a:p>
          <a:p>
            <a:pPr eaLnBrk="1" hangingPunct="1">
              <a:lnSpc>
                <a:spcPct val="95000"/>
              </a:lnSpc>
              <a:spcBef>
                <a:spcPct val="20000"/>
              </a:spcBef>
              <a:buFont typeface="Arial" charset="0"/>
              <a:buChar char="•"/>
              <a:defRPr/>
            </a:pPr>
            <a:r>
              <a:rPr lang="en-US" altLang="en-US" sz="2000" dirty="0">
                <a:latin typeface="Calibri" pitchFamily="34" charset="0"/>
              </a:rPr>
              <a:t>Being a complete binary tree, all levels of the tree except the last level are completely filled. </a:t>
            </a:r>
          </a:p>
          <a:p>
            <a:pPr eaLnBrk="1" hangingPunct="1">
              <a:lnSpc>
                <a:spcPct val="95000"/>
              </a:lnSpc>
              <a:spcBef>
                <a:spcPct val="20000"/>
              </a:spcBef>
              <a:buFont typeface="Arial" charset="0"/>
              <a:buChar char="•"/>
              <a:defRPr/>
            </a:pPr>
            <a:r>
              <a:rPr lang="en-US" altLang="en-US" sz="2000" dirty="0">
                <a:latin typeface="Calibri" pitchFamily="34" charset="0"/>
              </a:rPr>
              <a:t>Height of a binary tree is given </a:t>
            </a:r>
            <a:r>
              <a:rPr lang="en-US" altLang="en-US" sz="2000">
                <a:latin typeface="Calibri" pitchFamily="34" charset="0"/>
              </a:rPr>
              <a:t>as </a:t>
            </a:r>
            <a:r>
              <a:rPr lang="en-US" sz="2000"/>
              <a:t>log2 n</a:t>
            </a:r>
            <a:r>
              <a:rPr lang="en-US" altLang="en-US" sz="2000">
                <a:latin typeface="Calibri" pitchFamily="34" charset="0"/>
              </a:rPr>
              <a:t>, </a:t>
            </a:r>
            <a:r>
              <a:rPr lang="en-US" altLang="en-US" sz="2000" dirty="0">
                <a:latin typeface="Calibri" pitchFamily="34" charset="0"/>
              </a:rPr>
              <a:t>where </a:t>
            </a:r>
            <a:r>
              <a:rPr lang="en-US" altLang="en-US" sz="2000" i="1" dirty="0">
                <a:latin typeface="Calibri" pitchFamily="34" charset="0"/>
              </a:rPr>
              <a:t>n</a:t>
            </a:r>
            <a:r>
              <a:rPr lang="en-US" altLang="en-US" sz="2000" dirty="0">
                <a:latin typeface="Calibri" pitchFamily="34" charset="0"/>
              </a:rPr>
              <a:t> is the number of elements. </a:t>
            </a:r>
          </a:p>
          <a:p>
            <a:pPr eaLnBrk="1" hangingPunct="1">
              <a:lnSpc>
                <a:spcPct val="95000"/>
              </a:lnSpc>
              <a:spcBef>
                <a:spcPct val="20000"/>
              </a:spcBef>
              <a:buFont typeface="Arial" charset="0"/>
              <a:buChar char="•"/>
              <a:defRPr/>
            </a:pPr>
            <a:r>
              <a:rPr lang="en-US" altLang="en-US" sz="2000" dirty="0">
                <a:latin typeface="Calibri" pitchFamily="34" charset="0"/>
              </a:rPr>
              <a:t>Heaps (also known as partially ordered trees) are a very popular data structure for implementing priority queues. </a:t>
            </a:r>
          </a:p>
          <a:p>
            <a:pPr eaLnBrk="1" hangingPunct="1">
              <a:lnSpc>
                <a:spcPct val="95000"/>
              </a:lnSpc>
              <a:spcBef>
                <a:spcPct val="20000"/>
              </a:spcBef>
              <a:buFont typeface="Arial" charset="0"/>
              <a:buChar char="•"/>
              <a:defRPr/>
            </a:pPr>
            <a:r>
              <a:rPr lang="en-US" altLang="en-US" sz="2000" dirty="0">
                <a:latin typeface="Calibri" pitchFamily="34" charset="0"/>
              </a:rPr>
              <a:t>A binary heap is a useful data structure in which elements can be added randomly but only the element with highest value is removed (in case of max heap and minimum value in case of mean heap). Although, a binary tree is better, but a binary heap is more space efficient, and simpler.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Deletion  operation from Binary Heap</a:t>
            </a:r>
          </a:p>
        </p:txBody>
      </p:sp>
      <p:sp>
        <p:nvSpPr>
          <p:cNvPr id="3" name="Content Placeholder 2"/>
          <p:cNvSpPr>
            <a:spLocks noGrp="1"/>
          </p:cNvSpPr>
          <p:nvPr>
            <p:ph idx="1"/>
          </p:nvPr>
        </p:nvSpPr>
        <p:spPr/>
        <p:txBody>
          <a:bodyPr/>
          <a:lstStyle/>
          <a:p>
            <a:r>
              <a:rPr lang="en-US" dirty="0"/>
              <a:t>Consider a Max heap H having n elements .</a:t>
            </a:r>
          </a:p>
          <a:p>
            <a:r>
              <a:rPr lang="en-US" dirty="0"/>
              <a:t>An element is always deleted from the root of the heap</a:t>
            </a:r>
          </a:p>
          <a:p>
            <a:r>
              <a:rPr lang="en-US" dirty="0"/>
              <a:t>Deletion is done through following steps</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Deletion</a:t>
            </a:r>
          </a:p>
        </p:txBody>
      </p:sp>
      <p:pic>
        <p:nvPicPr>
          <p:cNvPr id="13314" name="Picture 2"/>
          <p:cNvPicPr>
            <a:picLocks noGrp="1" noChangeAspect="1" noChangeArrowheads="1"/>
          </p:cNvPicPr>
          <p:nvPr>
            <p:ph idx="1"/>
          </p:nvPr>
        </p:nvPicPr>
        <p:blipFill>
          <a:blip r:embed="rId2"/>
          <a:srcRect/>
          <a:stretch>
            <a:fillRect/>
          </a:stretch>
        </p:blipFill>
        <p:spPr bwMode="auto">
          <a:xfrm>
            <a:off x="152400" y="1371600"/>
            <a:ext cx="8991600" cy="48768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304800" y="1524000"/>
            <a:ext cx="8839200" cy="45720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1524000" y="1981200"/>
            <a:ext cx="6400800" cy="41910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0" y="2286000"/>
            <a:ext cx="9144000" cy="3048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457200" y="1828800"/>
            <a:ext cx="8229600" cy="40386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0" y="0"/>
            <a:ext cx="10277475" cy="711517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6" name="Picture 2"/>
          <p:cNvPicPr>
            <a:picLocks noGrp="1" noChangeAspect="1" noChangeArrowheads="1"/>
          </p:cNvPicPr>
          <p:nvPr>
            <p:ph idx="1"/>
          </p:nvPr>
        </p:nvPicPr>
        <p:blipFill>
          <a:blip r:embed="rId2"/>
          <a:srcRect/>
          <a:stretch>
            <a:fillRect/>
          </a:stretch>
        </p:blipFill>
        <p:spPr bwMode="auto">
          <a:xfrm>
            <a:off x="0" y="1600200"/>
            <a:ext cx="9144000" cy="44958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Insertion in a Binary Heap</a:t>
            </a:r>
          </a:p>
        </p:txBody>
      </p:sp>
      <p:sp>
        <p:nvSpPr>
          <p:cNvPr id="16387" name="AutoShape 2"/>
          <p:cNvSpPr>
            <a:spLocks noChangeArrowheads="1"/>
          </p:cNvSpPr>
          <p:nvPr/>
        </p:nvSpPr>
        <p:spPr bwMode="auto">
          <a:xfrm>
            <a:off x="457200" y="1295400"/>
            <a:ext cx="8305800" cy="4953000"/>
          </a:xfrm>
          <a:prstGeom prst="bevel">
            <a:avLst>
              <a:gd name="adj" fmla="val 12500"/>
            </a:avLst>
          </a:prstGeom>
          <a:solidFill>
            <a:srgbClr val="FFCC99"/>
          </a:solidFill>
          <a:ln w="9525">
            <a:solidFill>
              <a:srgbClr val="000000"/>
            </a:solidFill>
            <a:miter lim="800000"/>
            <a:headEnd/>
            <a:tailEnd/>
          </a:ln>
        </p:spPr>
        <p:txBody>
          <a:bodyPr/>
          <a:lstStyle/>
          <a:p>
            <a:pPr eaLnBrk="0" hangingPunct="0"/>
            <a:r>
              <a:rPr lang="en-US" altLang="en-US" sz="1100" b="1">
                <a:latin typeface="Courier New" pitchFamily="49" charset="0"/>
              </a:rPr>
              <a:t>Algorithm to delete the root element from the heap- DELETE_HEAP(HEAP, N, VAL)</a:t>
            </a:r>
          </a:p>
          <a:p>
            <a:pPr eaLnBrk="0" hangingPunct="0"/>
            <a:endParaRPr lang="en-US" altLang="en-US" sz="1100" b="1">
              <a:latin typeface="Courier New" pitchFamily="49" charset="0"/>
            </a:endParaRPr>
          </a:p>
          <a:p>
            <a:pPr eaLnBrk="0" hangingPunct="0"/>
            <a:r>
              <a:rPr lang="en-US" altLang="en-US" sz="1100" b="1">
                <a:latin typeface="Courier New" pitchFamily="49" charset="0"/>
              </a:rPr>
              <a:t>Step 1: [ Remove the last node from the heap]</a:t>
            </a:r>
          </a:p>
          <a:p>
            <a:pPr eaLnBrk="0" hangingPunct="0"/>
            <a:r>
              <a:rPr lang="en-US" altLang="en-US" sz="1100" b="1">
                <a:latin typeface="Courier New" pitchFamily="49" charset="0"/>
              </a:rPr>
              <a:t>	SET LAST = HEAP[N], SET N = N – 1</a:t>
            </a:r>
          </a:p>
          <a:p>
            <a:pPr eaLnBrk="0" hangingPunct="0"/>
            <a:r>
              <a:rPr lang="en-US" altLang="en-US" sz="1100" b="1">
                <a:latin typeface="Courier New" pitchFamily="49" charset="0"/>
              </a:rPr>
              <a:t>Step 2: [Initialization]</a:t>
            </a:r>
          </a:p>
          <a:p>
            <a:pPr eaLnBrk="0" hangingPunct="0"/>
            <a:r>
              <a:rPr lang="en-US" altLang="en-US" sz="1100" b="1">
                <a:latin typeface="Courier New" pitchFamily="49" charset="0"/>
              </a:rPr>
              <a:t>	SET PTR = 0, LEFT = 1, RIGHT = 2</a:t>
            </a:r>
          </a:p>
          <a:p>
            <a:pPr eaLnBrk="0" hangingPunct="0"/>
            <a:r>
              <a:rPr lang="en-US" altLang="en-US" sz="1100" b="1">
                <a:latin typeface="Courier New" pitchFamily="49" charset="0"/>
              </a:rPr>
              <a:t>Step 3: SET HEAP[PTR] = LAST</a:t>
            </a:r>
          </a:p>
          <a:p>
            <a:pPr eaLnBrk="0" hangingPunct="0"/>
            <a:r>
              <a:rPr lang="en-US" altLang="en-US" sz="1100" b="1">
                <a:latin typeface="Courier New" pitchFamily="49" charset="0"/>
              </a:rPr>
              <a:t>Step 4: Repeat Steps 5 to 7 while LEFT &lt;= N</a:t>
            </a:r>
          </a:p>
          <a:p>
            <a:pPr eaLnBrk="0" hangingPunct="0"/>
            <a:r>
              <a:rPr lang="en-US" altLang="en-US" sz="1100" b="1">
                <a:latin typeface="Courier New" pitchFamily="49" charset="0"/>
              </a:rPr>
              <a:t>Step 5: 		IF HEAP{PTR] &gt;= HEAP[LEFT] AND HEAP[PTR] &gt;= HEAP[RIGHT], then</a:t>
            </a:r>
          </a:p>
          <a:p>
            <a:pPr eaLnBrk="0" hangingPunct="0"/>
            <a:r>
              <a:rPr lang="en-US" altLang="en-US" sz="1100" b="1">
                <a:latin typeface="Courier New" pitchFamily="49" charset="0"/>
              </a:rPr>
              <a:t>			Go to Step </a:t>
            </a:r>
          </a:p>
          <a:p>
            <a:pPr eaLnBrk="0" hangingPunct="0"/>
            <a:r>
              <a:rPr lang="en-US" altLang="en-US" sz="1100" b="1">
                <a:latin typeface="Courier New" pitchFamily="49" charset="0"/>
              </a:rPr>
              <a:t>		[END OF IF]</a:t>
            </a:r>
          </a:p>
          <a:p>
            <a:pPr eaLnBrk="0" hangingPunct="0"/>
            <a:r>
              <a:rPr lang="en-US" altLang="en-US" sz="1100" b="1">
                <a:latin typeface="Courier New" pitchFamily="49" charset="0"/>
              </a:rPr>
              <a:t>Step 6: 		IF HEAP[RIGHT] &lt;= HEAP[LEFT], then</a:t>
            </a:r>
          </a:p>
          <a:p>
            <a:pPr eaLnBrk="0" hangingPunct="0"/>
            <a:r>
              <a:rPr lang="en-US" altLang="en-US" sz="1100" b="1">
                <a:latin typeface="Courier New" pitchFamily="49" charset="0"/>
              </a:rPr>
              <a:t>			SWAP HEAP[PTR], HEAP[LEFT]</a:t>
            </a:r>
          </a:p>
          <a:p>
            <a:pPr eaLnBrk="0" hangingPunct="0"/>
            <a:r>
              <a:rPr lang="en-US" altLang="en-US" sz="1100" b="1">
                <a:latin typeface="Courier New" pitchFamily="49" charset="0"/>
              </a:rPr>
              <a:t>			SET PTR = LEFT</a:t>
            </a:r>
          </a:p>
          <a:p>
            <a:pPr eaLnBrk="0" hangingPunct="0"/>
            <a:r>
              <a:rPr lang="en-US" altLang="en-US" sz="1100" b="1">
                <a:latin typeface="Courier New" pitchFamily="49" charset="0"/>
              </a:rPr>
              <a:t>		ELSE</a:t>
            </a:r>
          </a:p>
          <a:p>
            <a:pPr lvl="1" eaLnBrk="0" hangingPunct="0"/>
            <a:r>
              <a:rPr lang="en-US" altLang="en-US" sz="1100" b="1">
                <a:latin typeface="Courier New" pitchFamily="49" charset="0"/>
              </a:rPr>
              <a:t>			SWAP HEAP[PTR], HEAP[RIGHT]</a:t>
            </a:r>
          </a:p>
          <a:p>
            <a:pPr eaLnBrk="0" hangingPunct="0"/>
            <a:r>
              <a:rPr lang="en-US" altLang="en-US" sz="1100" b="1">
                <a:latin typeface="Courier New" pitchFamily="49" charset="0"/>
              </a:rPr>
              <a:t>			SET PTR = RIGHT</a:t>
            </a:r>
          </a:p>
          <a:p>
            <a:pPr eaLnBrk="0" hangingPunct="0"/>
            <a:r>
              <a:rPr lang="en-US" altLang="en-US" sz="1100" b="1">
                <a:latin typeface="Courier New" pitchFamily="49" charset="0"/>
              </a:rPr>
              <a:t>		[END OF IF]</a:t>
            </a:r>
          </a:p>
          <a:p>
            <a:pPr eaLnBrk="0" hangingPunct="0"/>
            <a:r>
              <a:rPr lang="en-US" altLang="en-US" sz="1100" b="1">
                <a:latin typeface="Courier New" pitchFamily="49" charset="0"/>
              </a:rPr>
              <a:t>Step 7: 		SET LEFT = 2 * PTR and RIGHT = LEFT + 1</a:t>
            </a:r>
          </a:p>
          <a:p>
            <a:pPr eaLnBrk="0" hangingPunct="0"/>
            <a:r>
              <a:rPr lang="en-US" altLang="en-US" sz="1100" b="1">
                <a:latin typeface="Courier New" pitchFamily="49" charset="0"/>
              </a:rPr>
              <a:t>	[END OF LOOP]</a:t>
            </a:r>
          </a:p>
          <a:p>
            <a:pPr eaLnBrk="0" hangingPunct="0"/>
            <a:r>
              <a:rPr lang="en-US" altLang="en-US" sz="1100" b="1">
                <a:latin typeface="Courier New" pitchFamily="49" charset="0"/>
              </a:rPr>
              <a:t>Step 8: Return</a:t>
            </a:r>
          </a:p>
          <a:p>
            <a:pPr eaLnBrk="0" hangingPunct="0"/>
            <a:r>
              <a:rPr lang="en-US" altLang="en-US" sz="1200" b="1">
                <a:latin typeface="Courier New" pitchFamily="49" charset="0"/>
              </a:rPr>
              <a:t>	</a:t>
            </a:r>
          </a:p>
          <a:p>
            <a:pPr eaLnBrk="0" hangingPunct="0"/>
            <a:r>
              <a:rPr lang="en-US" altLang="en-US" sz="1200" b="1">
                <a:latin typeface="Courier New" pitchFamily="49" charset="0"/>
              </a:rPr>
              <a:t>		</a:t>
            </a:r>
          </a:p>
          <a:p>
            <a:pPr eaLnBrk="0" hangingPunct="0"/>
            <a:endParaRPr lang="en-US" altLang="en-US" sz="1200" b="1">
              <a:latin typeface="Tahoma"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a:srcRect/>
          <a:stretch>
            <a:fillRect/>
          </a:stretch>
        </p:blipFill>
        <p:spPr bwMode="auto">
          <a:xfrm>
            <a:off x="457200" y="2286000"/>
            <a:ext cx="8686800" cy="32766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lstStyle/>
          <a:p>
            <a:endParaRPr lang="en-US" dirty="0"/>
          </a:p>
        </p:txBody>
      </p:sp>
      <p:sp>
        <p:nvSpPr>
          <p:cNvPr id="3" name="Content Placeholder 2"/>
          <p:cNvSpPr>
            <a:spLocks noGrp="1"/>
          </p:cNvSpPr>
          <p:nvPr>
            <p:ph idx="1"/>
          </p:nvPr>
        </p:nvSpPr>
        <p:spPr>
          <a:xfrm>
            <a:off x="0" y="838200"/>
            <a:ext cx="9144000" cy="5287963"/>
          </a:xfrm>
        </p:spPr>
        <p:txBody>
          <a:bodyPr/>
          <a:lstStyle/>
          <a:p>
            <a:r>
              <a:rPr lang="en-US" sz="2400" b="1" dirty="0">
                <a:latin typeface="+mj-lt"/>
              </a:rPr>
              <a:t>Heap is a Complete binary tree or a almost complete binary tree in which every parent node is either greater or lesser than its child nodes</a:t>
            </a:r>
            <a:r>
              <a:rPr lang="en-US" dirty="0">
                <a:latin typeface="+mj-lt"/>
              </a:rPr>
              <a:t>.</a:t>
            </a:r>
          </a:p>
        </p:txBody>
      </p:sp>
      <p:pic>
        <p:nvPicPr>
          <p:cNvPr id="1026" name="Picture 2"/>
          <p:cNvPicPr>
            <a:picLocks noChangeAspect="1" noChangeArrowheads="1"/>
          </p:cNvPicPr>
          <p:nvPr/>
        </p:nvPicPr>
        <p:blipFill>
          <a:blip r:embed="rId2"/>
          <a:srcRect/>
          <a:stretch>
            <a:fillRect/>
          </a:stretch>
        </p:blipFill>
        <p:spPr bwMode="auto">
          <a:xfrm>
            <a:off x="228600" y="2819400"/>
            <a:ext cx="8305800" cy="403860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srcRect/>
          <a:stretch>
            <a:fillRect/>
          </a:stretch>
        </p:blipFill>
        <p:spPr bwMode="auto">
          <a:xfrm>
            <a:off x="1" y="1143000"/>
            <a:ext cx="8915400" cy="54864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4294967295"/>
          </p:nvPr>
        </p:nvPicPr>
        <p:blipFill>
          <a:blip r:embed="rId2"/>
          <a:srcRect/>
          <a:stretch>
            <a:fillRect/>
          </a:stretch>
        </p:blipFill>
        <p:spPr bwMode="auto">
          <a:xfrm>
            <a:off x="0" y="0"/>
            <a:ext cx="8077200" cy="64770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 Oxford University Press 2013. All rights reserved.</a:t>
            </a:r>
            <a:endParaRPr lang="en-US" dirty="0"/>
          </a:p>
        </p:txBody>
      </p:sp>
      <p:pic>
        <p:nvPicPr>
          <p:cNvPr id="25602" name="Picture 2"/>
          <p:cNvPicPr>
            <a:picLocks noChangeAspect="1" noChangeArrowheads="1"/>
          </p:cNvPicPr>
          <p:nvPr/>
        </p:nvPicPr>
        <p:blipFill>
          <a:blip r:embed="rId2"/>
          <a:srcRect/>
          <a:stretch>
            <a:fillRect/>
          </a:stretch>
        </p:blipFill>
        <p:spPr bwMode="auto">
          <a:xfrm>
            <a:off x="0" y="838200"/>
            <a:ext cx="9143999" cy="5333999"/>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 Oxford University Press 2013. All rights reserved.</a:t>
            </a:r>
            <a:endParaRPr lang="en-US" dirty="0"/>
          </a:p>
        </p:txBody>
      </p:sp>
      <p:pic>
        <p:nvPicPr>
          <p:cNvPr id="26626" name="Picture 2"/>
          <p:cNvPicPr>
            <a:picLocks noChangeAspect="1" noChangeArrowheads="1"/>
          </p:cNvPicPr>
          <p:nvPr/>
        </p:nvPicPr>
        <p:blipFill>
          <a:blip r:embed="rId2"/>
          <a:srcRect/>
          <a:stretch>
            <a:fillRect/>
          </a:stretch>
        </p:blipFill>
        <p:spPr bwMode="auto">
          <a:xfrm>
            <a:off x="0" y="0"/>
            <a:ext cx="9210675" cy="91059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 Oxford University Press 2013. All rights reserved.</a:t>
            </a:r>
            <a:endParaRPr lang="en-US" dirty="0"/>
          </a:p>
        </p:txBody>
      </p:sp>
      <p:pic>
        <p:nvPicPr>
          <p:cNvPr id="27650" name="Picture 2"/>
          <p:cNvPicPr>
            <a:picLocks noChangeAspect="1" noChangeArrowheads="1"/>
          </p:cNvPicPr>
          <p:nvPr/>
        </p:nvPicPr>
        <p:blipFill>
          <a:blip r:embed="rId2"/>
          <a:srcRect/>
          <a:stretch>
            <a:fillRect/>
          </a:stretch>
        </p:blipFill>
        <p:spPr bwMode="auto">
          <a:xfrm>
            <a:off x="0" y="1600200"/>
            <a:ext cx="9144000" cy="4176713"/>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 Oxford University Press 2013. All rights reserved.</a:t>
            </a:r>
            <a:endParaRPr lang="en-US" dirty="0"/>
          </a:p>
        </p:txBody>
      </p:sp>
      <p:pic>
        <p:nvPicPr>
          <p:cNvPr id="28674" name="Picture 2"/>
          <p:cNvPicPr>
            <a:picLocks noChangeAspect="1" noChangeArrowheads="1"/>
          </p:cNvPicPr>
          <p:nvPr/>
        </p:nvPicPr>
        <p:blipFill>
          <a:blip r:embed="rId2"/>
          <a:srcRect/>
          <a:stretch>
            <a:fillRect/>
          </a:stretch>
        </p:blipFill>
        <p:spPr bwMode="auto">
          <a:xfrm>
            <a:off x="0" y="0"/>
            <a:ext cx="9477375" cy="912495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 Oxford University Press 2013. All rights reserved.</a:t>
            </a:r>
            <a:endParaRPr lang="en-US" dirty="0"/>
          </a:p>
        </p:txBody>
      </p:sp>
      <p:pic>
        <p:nvPicPr>
          <p:cNvPr id="29698" name="Picture 2"/>
          <p:cNvPicPr>
            <a:picLocks noChangeAspect="1" noChangeArrowheads="1"/>
          </p:cNvPicPr>
          <p:nvPr/>
        </p:nvPicPr>
        <p:blipFill>
          <a:blip r:embed="rId2"/>
          <a:srcRect/>
          <a:stretch>
            <a:fillRect/>
          </a:stretch>
        </p:blipFill>
        <p:spPr bwMode="auto">
          <a:xfrm>
            <a:off x="80963" y="1852613"/>
            <a:ext cx="8982075" cy="3152775"/>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Binary Heap</a:t>
            </a:r>
          </a:p>
        </p:txBody>
      </p:sp>
      <p:sp>
        <p:nvSpPr>
          <p:cNvPr id="3" name="Content Placeholder 2"/>
          <p:cNvSpPr>
            <a:spLocks noGrp="1"/>
          </p:cNvSpPr>
          <p:nvPr>
            <p:ph idx="1"/>
          </p:nvPr>
        </p:nvSpPr>
        <p:spPr/>
        <p:txBody>
          <a:bodyPr/>
          <a:lstStyle/>
          <a:p>
            <a:r>
              <a:rPr lang="en-US" dirty="0"/>
              <a:t>Sorting an array Using Heap Sort Algorithm</a:t>
            </a:r>
          </a:p>
          <a:p>
            <a:endParaRPr lang="en-US" dirty="0"/>
          </a:p>
          <a:p>
            <a:r>
              <a:rPr lang="en-US" dirty="0"/>
              <a:t>Implementing  Priority Queues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228600" y="1600200"/>
            <a:ext cx="8915400" cy="46482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381000" y="304800"/>
            <a:ext cx="8229599" cy="990600"/>
          </a:xfrm>
          <a:prstGeom prst="rect">
            <a:avLst/>
          </a:prstGeom>
          <a:noFill/>
          <a:ln w="9525">
            <a:noFill/>
            <a:miter lim="800000"/>
            <a:headEnd/>
            <a:tailEnd/>
          </a:ln>
          <a:effectLst/>
        </p:spPr>
      </p:pic>
      <p:pic>
        <p:nvPicPr>
          <p:cNvPr id="3075" name="Picture 3"/>
          <p:cNvPicPr>
            <a:picLocks noGrp="1" noChangeAspect="1" noChangeArrowheads="1"/>
          </p:cNvPicPr>
          <p:nvPr>
            <p:ph idx="1"/>
          </p:nvPr>
        </p:nvPicPr>
        <p:blipFill>
          <a:blip r:embed="rId3"/>
          <a:srcRect/>
          <a:stretch>
            <a:fillRect/>
          </a:stretch>
        </p:blipFill>
        <p:spPr bwMode="auto">
          <a:xfrm>
            <a:off x="228600" y="2362200"/>
            <a:ext cx="8382000" cy="27432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Few Basics</a:t>
            </a:r>
          </a:p>
        </p:txBody>
      </p:sp>
      <p:pic>
        <p:nvPicPr>
          <p:cNvPr id="4098" name="Picture 2"/>
          <p:cNvPicPr>
            <a:picLocks noGrp="1" noChangeAspect="1" noChangeArrowheads="1"/>
          </p:cNvPicPr>
          <p:nvPr>
            <p:ph idx="1"/>
          </p:nvPr>
        </p:nvPicPr>
        <p:blipFill>
          <a:blip r:embed="rId2"/>
          <a:srcRect/>
          <a:stretch>
            <a:fillRect/>
          </a:stretch>
        </p:blipFill>
        <p:spPr bwMode="auto">
          <a:xfrm>
            <a:off x="457200" y="1219200"/>
            <a:ext cx="8153399" cy="5334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838200" y="533401"/>
            <a:ext cx="7467600" cy="914400"/>
          </a:xfrm>
          <a:prstGeom prst="rect">
            <a:avLst/>
          </a:prstGeom>
          <a:noFill/>
          <a:ln w="9525">
            <a:noFill/>
            <a:miter lim="800000"/>
            <a:headEnd/>
            <a:tailEnd/>
          </a:ln>
          <a:effectLst/>
        </p:spPr>
      </p:pic>
      <p:pic>
        <p:nvPicPr>
          <p:cNvPr id="5123" name="Picture 3"/>
          <p:cNvPicPr>
            <a:picLocks noGrp="1" noChangeAspect="1" noChangeArrowheads="1"/>
          </p:cNvPicPr>
          <p:nvPr>
            <p:ph idx="1"/>
          </p:nvPr>
        </p:nvPicPr>
        <p:blipFill>
          <a:blip r:embed="rId3"/>
          <a:srcRect/>
          <a:stretch>
            <a:fillRect/>
          </a:stretch>
        </p:blipFill>
        <p:spPr bwMode="auto">
          <a:xfrm>
            <a:off x="871537" y="1447800"/>
            <a:ext cx="7967663" cy="47244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304800" y="152400"/>
            <a:ext cx="8839200" cy="67056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Heap</a:t>
            </a:r>
          </a:p>
        </p:txBody>
      </p:sp>
      <p:pic>
        <p:nvPicPr>
          <p:cNvPr id="7170"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652</TotalTime>
  <Words>734</Words>
  <Application>Microsoft Office PowerPoint</Application>
  <PresentationFormat>On-screen Show (4:3)</PresentationFormat>
  <Paragraphs>68</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Constantia</vt:lpstr>
      <vt:lpstr>Courier New</vt:lpstr>
      <vt:lpstr>Tahoma</vt:lpstr>
      <vt:lpstr>Office Theme</vt:lpstr>
      <vt:lpstr>PowerPoint Presentation</vt:lpstr>
      <vt:lpstr>PowerPoint Presentation</vt:lpstr>
      <vt:lpstr>PowerPoint Presentation</vt:lpstr>
      <vt:lpstr>PowerPoint Presentation</vt:lpstr>
      <vt:lpstr>PowerPoint Presentation</vt:lpstr>
      <vt:lpstr>Few Basics</vt:lpstr>
      <vt:lpstr>PowerPoint Presentation</vt:lpstr>
      <vt:lpstr>PowerPoint Presentation</vt:lpstr>
      <vt:lpstr>Properties of Heap</vt:lpstr>
      <vt:lpstr>PowerPoint Presentation</vt:lpstr>
      <vt:lpstr>PowerPoint Presentation</vt:lpstr>
      <vt:lpstr>Insertion 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Deletion  operation from Binary Heap</vt:lpstr>
      <vt:lpstr>Deletion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Binary Heap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 Gagan</dc:creator>
  <cp:lastModifiedBy>Manoj Wariya</cp:lastModifiedBy>
  <cp:revision>109</cp:revision>
  <dcterms:created xsi:type="dcterms:W3CDTF">2006-08-16T00:00:00Z</dcterms:created>
  <dcterms:modified xsi:type="dcterms:W3CDTF">2020-09-29T05:32:01Z</dcterms:modified>
</cp:coreProperties>
</file>